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hKuLe2a4W8dL1z9mTUGORK4bSe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4C724CA-79A0-4CED-9148-CAD1A7FBC35E}">
  <a:tblStyle styleId="{74C724CA-79A0-4CED-9148-CAD1A7FBC35E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30775352c1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g330775352c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6" name="Google Shape;26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8" name="Google Shape;28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s-MX"/>
              <a:t>Nombre del proyecto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Fecha y lugar de realización.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Breve descripción del proyecto.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Monto solicitado </a:t>
            </a:r>
            <a:r>
              <a:rPr lang="es-MX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Antecedentes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Describir si el proyecto se ha realizado en años anteriores.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Mencionar los resultados que se han alcanzado con la realización del proyecto en ediciones anteriores, destacando indicadores turísticos fundamentales, como, derrama económica generada, cuartos noche generados y número de asistentes, número de impactos, alcance, retorno de inversión en publicidad no pagada (ROI), etc. según corresponda a la naturaleza del proyecto.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Indicar si ha recibido apoyos de la SECTURI en ediciones anteriores. En caso de que sí se haya recibido apoyo favor de mencionar el monto, el año y el área de la que recibió el apoyo.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Objetivos del proyecto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Objetivo general</a:t>
            </a:r>
            <a:endParaRPr/>
          </a:p>
        </p:txBody>
      </p:sp>
      <p:sp>
        <p:nvSpPr>
          <p:cNvPr id="98" name="Google Shape;98;p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Describir la meta o finalidad que se espera de la realización del proyecto.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99" name="Google Shape;99;p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Justificación</a:t>
            </a:r>
            <a:endParaRPr/>
          </a:p>
        </p:txBody>
      </p:sp>
      <p:sp>
        <p:nvSpPr>
          <p:cNvPr id="100" name="Google Shape;100;p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Cómo abona la realización de este objetivo a la promoción y difusión turística del estado de Guanajuato.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Incorporación de la cadena de valor</a:t>
            </a:r>
            <a:endParaRPr/>
          </a:p>
        </p:txBody>
      </p:sp>
      <p:sp>
        <p:nvSpPr>
          <p:cNvPr id="106" name="Google Shape;106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Qué sectores participan en la realización del proyecto, a quiénes beneficia e impacta.</a:t>
            </a:r>
            <a:endParaRPr/>
          </a:p>
          <a:p>
            <a:pPr indent="-1651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MX"/>
              <a:t>Participación de la proveeduría local.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" name="Google Shape;111;g330775352c1_0_0"/>
          <p:cNvGraphicFramePr/>
          <p:nvPr/>
        </p:nvGraphicFramePr>
        <p:xfrm>
          <a:off x="179275" y="515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{74C724CA-79A0-4CED-9148-CAD1A7FBC35E}</a:tableStyleId>
              </a:tblPr>
              <a:tblGrid>
                <a:gridCol w="2177275"/>
                <a:gridCol w="1847900"/>
                <a:gridCol w="2175750"/>
                <a:gridCol w="2479025"/>
                <a:gridCol w="2634050"/>
              </a:tblGrid>
              <a:tr h="471050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Viajes de promoción: Proyección de resultados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 hMerge="1"/>
                <a:tc hMerge="1"/>
                <a:tc hMerge="1"/>
                <a:tc hMerge="1"/>
              </a:tr>
              <a:tr h="475600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s-MX" sz="1600">
                          <a:solidFill>
                            <a:schemeClr val="dk1"/>
                          </a:solidFill>
                        </a:rPr>
                        <a:t>Destino(s) y Motivo(s) de viaje que promociona </a:t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s-MX" sz="1200">
                          <a:solidFill>
                            <a:schemeClr val="dk1"/>
                          </a:solidFill>
                        </a:rPr>
                        <a:t>(Cultural, Deportivo, MICE, Aventura, Wellness, Enológico, Destilados, Gastronómico, Romance)</a:t>
                      </a:r>
                      <a:endParaRPr b="1" sz="1700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 gridSpan="2"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 rowSpan="2" hMerge="1"/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b="1" lang="es-MX" sz="1700">
                          <a:solidFill>
                            <a:schemeClr val="dk1"/>
                          </a:solidFill>
                        </a:rPr>
                        <a:t>Número de citas pre establecidas</a:t>
                      </a:r>
                      <a:endParaRPr b="1" sz="1200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600"/>
                        <a:t> </a:t>
                      </a:r>
                      <a:endParaRPr sz="1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600"/>
                        <a:t> </a:t>
                      </a:r>
                      <a:endParaRPr sz="1600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542675">
                <a:tc vMerge="1"/>
                <a:tc gridSpan="2" vMerge="1"/>
                <a:tc hMerge="1" vMerge="1"/>
                <a:tc vMerge="1"/>
                <a:tc vMerge="1"/>
              </a:tr>
              <a:tr h="702525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Alcance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Nacional </a:t>
                      </a:r>
                      <a:r>
                        <a:rPr lang="es-MX" sz="1400" u="none" cap="none" strike="noStrike">
                          <a:solidFill>
                            <a:schemeClr val="dk1"/>
                          </a:solidFill>
                        </a:rPr>
                        <a:t>(Mencionar estados)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hMerge="1"/>
                <a:tc hMerge="1"/>
              </a:tr>
              <a:tr h="70252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Internacional </a:t>
                      </a:r>
                      <a:r>
                        <a:rPr lang="es-MX" sz="1400" u="none" cap="none" strike="noStrike">
                          <a:solidFill>
                            <a:schemeClr val="dk1"/>
                          </a:solidFill>
                        </a:rPr>
                        <a:t>(Mencionar países)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hMerge="1"/>
                <a:tc hMerge="1"/>
              </a:tr>
              <a:tr h="7025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MX" sz="1600"/>
                        <a:t>Nombre y cargo de las personas participantes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 gridSpan="4"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 rowSpan="3" hMerge="1"/>
                <a:tc rowSpan="3" hMerge="1"/>
                <a:tc rowSpan="3" hMerge="1"/>
              </a:tr>
              <a:tr h="702525">
                <a:tc vMerge="1"/>
                <a:tc gridSpan="4" vMerge="1"/>
                <a:tc hMerge="1" vMerge="1"/>
                <a:tc hMerge="1" vMerge="1"/>
                <a:tc hMerge="1" vMerge="1"/>
              </a:tr>
              <a:tr h="702525">
                <a:tc vMerge="1"/>
                <a:tc gridSpan="4" vMerge="1"/>
                <a:tc hMerge="1" vMerge="1"/>
                <a:tc hMerge="1" vMerge="1"/>
                <a:tc hMerge="1" vMerge="1"/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Plan de medios</a:t>
            </a:r>
            <a:endParaRPr/>
          </a:p>
        </p:txBody>
      </p:sp>
      <p:sp>
        <p:nvSpPr>
          <p:cNvPr id="117" name="Google Shape;11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Cómo va a promover el proyecto, desglosar por medio, tipo de publicidad, periodo de difusión, costo y alcance (local, estatal, nacional e internacional) por cada medio.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ROI. Retorno de inversión.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2025-02-07T22:01:54Z</dcterms:created>
  <dc:creator>MARÍA GUADALUPE MELESIO CENTENO</dc:creator>
</cp:coreProperties>
</file>