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Wug2X0wLQBYcI6ZLhNVzoOgwR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A664667-CD84-4BE3-B732-97D51F8857BA}">
  <a:tblStyle styleId="{3A664667-CD84-4BE3-B732-97D51F8857BA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30775352c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330775352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6" name="Google Shape;26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" name="Google Shape;28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MX"/>
              <a:t>Nombre del proyecto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Fecha y lugar de realización.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Breve descripción del proyecto. 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Monto solicitado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Antecedentes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si el proyecto se ha realizado en años anteriores.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Mencionar los resultados que se han alcanzado con la realización del proyecto en ediciones anteriores, destacando indicadores turísticos fundamentales, como, derrama económica generada, cuartos noche generados y número de asistentes, número de impactos, alcance, retorno de inversión en publicidad no pagada (ROI), etc. según corresponda a la naturaleza del proyecto.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Indicar si ha recibido apoyos de la SECTURI en ediciones anteriores. En caso de que sí se haya recibido apoyo favor de mencionar el monto, el año y el área de la que recibió el apoyo.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Objetivos del proyecto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Objetivo general</a:t>
            </a:r>
            <a:endParaRPr/>
          </a:p>
        </p:txBody>
      </p:sp>
      <p:sp>
        <p:nvSpPr>
          <p:cNvPr id="98" name="Google Shape;98;p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la meta o finalidad que se espera de la realización del proyecto.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9" name="Google Shape;99;p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Justificación</a:t>
            </a:r>
            <a:endParaRPr/>
          </a:p>
        </p:txBody>
      </p:sp>
      <p:sp>
        <p:nvSpPr>
          <p:cNvPr id="100" name="Google Shape;100;p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abona la realización de este objetivo a la promoción y difusión turística del estado de Guanajuato.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Incorporación de la cadena de valor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Qué sectores participan en la realización del proyecto, a quiénes beneficia e impacta.</a:t>
            </a:r>
            <a:endParaRPr/>
          </a:p>
          <a:p>
            <a:pPr indent="-1651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MX"/>
              <a:t>Participación de la proveeduría local.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Google Shape;111;g330775352c1_0_0"/>
          <p:cNvGraphicFramePr/>
          <p:nvPr/>
        </p:nvGraphicFramePr>
        <p:xfrm>
          <a:off x="359750" y="278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{3A664667-CD84-4BE3-B732-97D51F8857BA}</a:tableStyleId>
              </a:tblPr>
              <a:tblGrid>
                <a:gridCol w="1715575"/>
                <a:gridCol w="2923225"/>
                <a:gridCol w="2266550"/>
                <a:gridCol w="2545100"/>
                <a:gridCol w="1700750"/>
              </a:tblGrid>
              <a:tr h="3595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Viajes de familiarización: Proyección de resultados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 hMerge="1"/>
                <a:tc hMerge="1"/>
                <a:tc hMerge="1"/>
                <a:tc hMerge="1"/>
              </a:tr>
              <a:tr h="9758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Tipo de asistente</a:t>
                      </a:r>
                      <a:endParaRPr b="1" sz="16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>
                          <a:solidFill>
                            <a:schemeClr val="dk1"/>
                          </a:solidFill>
                        </a:rPr>
                        <a:t>(Medios de comunicación, influencer, agencias de viajes, operadores turísticos, organizadores de eventos).</a:t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hMerge="1"/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hMerge="1"/>
                <a:tc hMerge="1"/>
              </a:tr>
              <a:tr h="139117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Número de asistentes al FAM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Número de seguidores, suscriptores, lectores de los asistentes al FAM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770375">
                <a:tc gridSpan="2"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Motivo de viaje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(Gastronómico, cultural, wellness, enológico, destilados, romance, deportivo, aventura, MICE)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rowSpan="3" hMerge="1"/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ROI Retorno de inversión en publicidad no pagada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64950">
                <a:tc gridSpan="2" vMerge="1"/>
                <a:tc hMerge="1" vMerge="1"/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Proyección de Empleos directos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405975">
                <a:tc gridSpan="2" vMerge="1"/>
                <a:tc hMerge="1" vMerge="1"/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Proyección de Empleos indirectos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3925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Alcance del medio o agencia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Nacional </a:t>
                      </a:r>
                      <a:r>
                        <a:rPr lang="es-MX" sz="1400" u="none" cap="none" strike="noStrike">
                          <a:solidFill>
                            <a:schemeClr val="dk1"/>
                          </a:solidFill>
                        </a:rPr>
                        <a:t>(Mencionar estados)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hMerge="1"/>
                <a:tc hMerge="1"/>
              </a:tr>
              <a:tr h="5392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Internacional </a:t>
                      </a:r>
                      <a:r>
                        <a:rPr lang="es-MX" sz="1400" u="none" cap="none" strike="noStrike">
                          <a:solidFill>
                            <a:schemeClr val="dk1"/>
                          </a:solidFill>
                        </a:rPr>
                        <a:t>(Mencionar países)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Plan de medios</a:t>
            </a:r>
            <a:endParaRPr/>
          </a:p>
        </p:txBody>
      </p:sp>
      <p:sp>
        <p:nvSpPr>
          <p:cNvPr id="117" name="Google Shape;11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va a promover el proyecto, desglosar por medio, tipo de publicidad, periodo de difusión, costo y alcance (local, estatal, nacional e internacional) por cada medio.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ROI. Retorno de inversión.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2025-02-07T22:01:54Z</dcterms:created>
  <dc:creator>MARÍA GUADALUPE MELESIO CENTENO</dc:creator>
</cp:coreProperties>
</file>