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2" roundtripDataSignature="AMtx7miwWFs25oQVMMvovSRRWPpV8BcQ9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67A5B89-1E52-4717-874A-F8D9004F6655}">
  <a:tblStyle styleId="{367A5B89-1E52-4717-874A-F8D9004F6655}" styleName="Table_0">
    <a:wholeTbl>
      <a:tcTxStyle b="off" i="off">
        <a:font>
          <a:latin typeface="Arial"/>
          <a:ea typeface="Arial"/>
          <a:cs typeface="Arial"/>
        </a:font>
        <a:srgbClr val="000000"/>
      </a:tcTx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customschemas.google.com/relationships/presentationmetadata" Target="metadata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3" name="Google Shape;103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30775352c1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9" name="Google Shape;109;g330775352c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5" name="Google Shape;115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9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8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9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9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1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1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26" name="Google Shape;26;p11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11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28" name="Google Shape;28;p11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9" name="Google Shape;29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2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2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5" name="Google Shape;35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3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13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6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6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7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7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s-MX"/>
              <a:t>Nombre del proyecto</a:t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MX"/>
              <a:t>Fecha y lugar de realización.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MX"/>
              <a:t>Breve descripción del proyecto.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MX"/>
              <a:t>Monto solicitado </a:t>
            </a:r>
            <a:r>
              <a:rPr lang="es-MX"/>
              <a:t>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MX"/>
              <a:t>Antecedentes</a:t>
            </a:r>
            <a:endParaRPr/>
          </a:p>
        </p:txBody>
      </p:sp>
      <p:sp>
        <p:nvSpPr>
          <p:cNvPr id="91" name="Google Shape;91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Describir si el proyecto se ha realizado en años anteriores.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Mencionar los resultados que se han alcanzado con la realización del proyecto en ediciones anteriores, destacando indicadores turísticos fundamentales, como, derrama económica generada, cuartos noche generados y número de asistentes, número de impactos, alcance, retorno de inversión en publicidad no pagada (ROI), etc. según corresponda a la naturaleza del proyecto.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Indicar si ha recibido apoyos de la SECTURI en ediciones anteriores. En caso de que sí se haya recibido apoyo favor de mencionar el monto, el año y el área de la que recibió el apoyo.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MX"/>
              <a:t>Objetivos del proyecto</a:t>
            </a:r>
            <a:endParaRPr/>
          </a:p>
        </p:txBody>
      </p:sp>
      <p:sp>
        <p:nvSpPr>
          <p:cNvPr id="97" name="Google Shape;97;p3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MX"/>
              <a:t>Objetivo general</a:t>
            </a:r>
            <a:endParaRPr/>
          </a:p>
        </p:txBody>
      </p:sp>
      <p:sp>
        <p:nvSpPr>
          <p:cNvPr id="98" name="Google Shape;98;p3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Describir la meta o finalidad que se espera de la realización del proyecto.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99" name="Google Shape;99;p3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MX"/>
              <a:t>Justificación</a:t>
            </a:r>
            <a:endParaRPr/>
          </a:p>
        </p:txBody>
      </p:sp>
      <p:sp>
        <p:nvSpPr>
          <p:cNvPr id="100" name="Google Shape;100;p3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Cómo abona la realización de este objetivo a la promoción y difusión turística del estado de Guanajuato.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MX"/>
              <a:t>Incorporación de la cadena de valor</a:t>
            </a:r>
            <a:endParaRPr/>
          </a:p>
        </p:txBody>
      </p:sp>
      <p:sp>
        <p:nvSpPr>
          <p:cNvPr id="106" name="Google Shape;106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Qué sectores participan en la realización del proyecto, a quiénes beneficia e impacta.</a:t>
            </a:r>
            <a:endParaRPr/>
          </a:p>
          <a:p>
            <a:pPr indent="-1651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s-MX"/>
              <a:t>Participación de la proveeduría local.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1" name="Google Shape;111;g330775352c1_0_0"/>
          <p:cNvGraphicFramePr/>
          <p:nvPr/>
        </p:nvGraphicFramePr>
        <p:xfrm>
          <a:off x="316225" y="311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{367A5B89-1E52-4717-874A-F8D9004F6655}</a:tableStyleId>
              </a:tblPr>
              <a:tblGrid>
                <a:gridCol w="1841400"/>
                <a:gridCol w="2002675"/>
                <a:gridCol w="2077875"/>
                <a:gridCol w="2223325"/>
                <a:gridCol w="2659675"/>
              </a:tblGrid>
              <a:tr h="449075">
                <a:tc gridSpan="5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b="1" lang="es-MX" sz="1700" u="none" cap="none" strike="noStrike"/>
                        <a:t>Impulso y fortalecimiento al segmento de turismo de reuniones: Proyección de resultados </a:t>
                      </a:r>
                      <a:endParaRPr b="1" sz="17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hMerge="1"/>
                <a:tc hMerge="1"/>
                <a:tc hMerge="1"/>
                <a:tc hMerge="1"/>
              </a:tr>
              <a:tr h="516550">
                <a:tc rowSpan="5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b="1" lang="es-MX" sz="1700" u="none" cap="none" strike="noStrike"/>
                        <a:t>Número de Asistentes</a:t>
                      </a:r>
                      <a:endParaRPr b="1" sz="17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b="1" lang="es-MX" sz="1700" u="none" cap="none" strike="noStrike"/>
                        <a:t>Locales</a:t>
                      </a:r>
                      <a:endParaRPr b="1" sz="17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s-MX" sz="1700" u="none" cap="none" strike="noStrike"/>
                        <a:t> </a:t>
                      </a:r>
                      <a:endParaRPr sz="17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b="1" lang="es-MX" sz="1700" u="none" cap="none" strike="noStrike"/>
                        <a:t># de visitas de inspección proyectadas</a:t>
                      </a:r>
                      <a:endParaRPr b="1" sz="17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2F3"/>
                    </a:solidFill>
                  </a:tcPr>
                </a:tc>
                <a:tc row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s-MX" sz="1700" u="none" cap="none" strike="noStrike"/>
                        <a:t> </a:t>
                      </a:r>
                      <a:endParaRPr sz="17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s-MX" sz="1700" u="none" cap="none" strike="noStrike"/>
                        <a:t> </a:t>
                      </a:r>
                      <a:endParaRPr sz="17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s-MX" sz="1700" u="none" cap="none" strike="noStrike"/>
                        <a:t> </a:t>
                      </a:r>
                      <a:endParaRPr sz="17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s-MX" sz="1700" u="none" cap="none" strike="noStrike"/>
                        <a:t> </a:t>
                      </a:r>
                      <a:endParaRPr sz="17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</a:tr>
              <a:tr h="610725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b="1" lang="es-MX" sz="1700" u="none" cap="none" strike="noStrike"/>
                        <a:t>Regionales</a:t>
                      </a:r>
                      <a:endParaRPr b="1" sz="17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s-MX" sz="1700" u="none" cap="none" strike="noStrike"/>
                        <a:t> </a:t>
                      </a:r>
                      <a:endParaRPr sz="17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vMerge="1"/>
                <a:tc vMerge="1"/>
              </a:tr>
              <a:tr h="49340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b="1" lang="es-MX" sz="1700" u="none" cap="none" strike="noStrike"/>
                        <a:t>Nacionales</a:t>
                      </a:r>
                      <a:endParaRPr b="1" sz="17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vMerge="1"/>
                <a:tc vMerge="1"/>
              </a:tr>
              <a:tr h="57720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b="1" lang="es-MX" sz="1700" u="none" cap="none" strike="noStrike"/>
                        <a:t>Internacionales</a:t>
                      </a:r>
                      <a:endParaRPr b="1" sz="17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s-MX" sz="1700" u="none" cap="none" strike="noStrike"/>
                        <a:t> </a:t>
                      </a:r>
                      <a:endParaRPr sz="17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vMerge="1"/>
                <a:tc vMerge="1"/>
              </a:tr>
              <a:tr h="466275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b="1" lang="es-MX" sz="1700" u="none" cap="none" strike="noStrike"/>
                        <a:t>Total</a:t>
                      </a:r>
                      <a:endParaRPr b="1" sz="17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s-MX" sz="1700" u="none" cap="none" strike="noStrike"/>
                        <a:t> </a:t>
                      </a:r>
                      <a:endParaRPr sz="17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s-MX" sz="1600" u="none" cap="none" strike="noStrike">
                          <a:solidFill>
                            <a:schemeClr val="dk1"/>
                          </a:solidFill>
                        </a:rPr>
                        <a:t>Postulaciones de sede</a:t>
                      </a:r>
                      <a:endParaRPr b="1" sz="17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 hMerge="1"/>
              </a:tr>
              <a:tr h="765000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b="1" lang="es-MX" sz="1700" u="none" cap="none" strike="noStrike">
                          <a:solidFill>
                            <a:schemeClr val="dk1"/>
                          </a:solidFill>
                        </a:rPr>
                        <a:t>Alcance</a:t>
                      </a:r>
                      <a:endParaRPr b="1" sz="17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sz="17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b="1" lang="es-MX" sz="1700" u="none" cap="none" strike="noStrike"/>
                        <a:t>Nacional </a:t>
                      </a:r>
                      <a:r>
                        <a:rPr lang="es-MX" sz="1400" u="none" cap="none" strike="noStrike"/>
                        <a:t>(Mencionar estados)</a:t>
                      </a:r>
                      <a:endParaRPr sz="14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sz="17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s-MX" sz="1500" u="none" cap="none" strike="noStrike">
                          <a:solidFill>
                            <a:schemeClr val="dk1"/>
                          </a:solidFill>
                        </a:rPr>
                        <a:t>Número de eventos postulados</a:t>
                      </a:r>
                      <a:endParaRPr b="1" sz="17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s-MX" sz="1500" u="none" cap="none" strike="noStrike">
                          <a:solidFill>
                            <a:schemeClr val="dk1"/>
                          </a:solidFill>
                        </a:rPr>
                        <a:t>Número de eventos ganados</a:t>
                      </a:r>
                      <a:endParaRPr sz="14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2F3"/>
                    </a:solidFill>
                  </a:tcPr>
                </a:tc>
              </a:tr>
              <a:tr h="73450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b="1" lang="es-MX" sz="1700" u="none" cap="none" strike="noStrike"/>
                        <a:t>Internacional</a:t>
                      </a:r>
                      <a:endParaRPr b="1" sz="17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s-MX" sz="1400" u="none" cap="none" strike="noStrike">
                          <a:solidFill>
                            <a:schemeClr val="dk1"/>
                          </a:solidFill>
                        </a:rPr>
                        <a:t>(Mencionar países)</a:t>
                      </a:r>
                      <a:endParaRPr sz="17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sz="17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b="1" sz="17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566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s-MX" sz="1700" u="none" cap="none" strike="noStrike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b="1" lang="es-MX" sz="1700" u="none" cap="none" strike="noStrike">
                          <a:solidFill>
                            <a:schemeClr val="dk1"/>
                          </a:solidFill>
                        </a:rPr>
                        <a:t> Blitz</a:t>
                      </a:r>
                      <a:endParaRPr b="1" sz="17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>
                          <a:solidFill>
                            <a:schemeClr val="dk1"/>
                          </a:solidFill>
                        </a:rPr>
                        <a:t>Número de citas proyectadas</a:t>
                      </a:r>
                      <a:endParaRPr b="1" sz="15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sz="17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 vMerge="1"/>
                <a:tc vMerge="1"/>
              </a:tr>
            </a:tbl>
          </a:graphicData>
        </a:graphic>
      </p:graphicFrame>
      <p:sp>
        <p:nvSpPr>
          <p:cNvPr id="112" name="Google Shape;112;g330775352c1_0_0"/>
          <p:cNvSpPr txBox="1"/>
          <p:nvPr/>
        </p:nvSpPr>
        <p:spPr>
          <a:xfrm>
            <a:off x="115500" y="6285300"/>
            <a:ext cx="11677800" cy="2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0" i="0" sz="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MX"/>
              <a:t>Plan de medios</a:t>
            </a:r>
            <a:endParaRPr/>
          </a:p>
        </p:txBody>
      </p:sp>
      <p:sp>
        <p:nvSpPr>
          <p:cNvPr id="118" name="Google Shape;118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Cómo va a promover el proyecto, desglosar por medio, tipo de publicidad, periodo de difusión, costo y alcance (local, estatal, nacional e internacional) por cada medio.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ROI. Retorno de inversión.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2025-02-07T22:01:54Z</dcterms:created>
  <dc:creator>MARÍA GUADALUPE MELESIO CENTENO</dc:creator>
</cp:coreProperties>
</file>