
<file path=[Content_Types].xml><?xml version="1.0" encoding="utf-8"?>
<Types xmlns="http://schemas.openxmlformats.org/package/2006/content-types">
  <Default ContentType="application/xml" Extension="xml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5.xml"/>
  <Override ContentType="application/vnd.openxmlformats-officedocument.presentationml.notesMaster+xml" PartName="/ppt/notesMasters/notesMaster1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48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</p:sldIdLst>
  <p:sldSz cy="6858000" cx="12192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GoogleSlidesCustomDataVersion2">
      <go:slidesCustomData xmlns:go="http://customooxmlschemas.google.com/" r:id="rId12" roundtripDataSignature="AMtx7mjl6qBxw5dCSNNMaFqiOTgZKOQCSA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210FF079-122B-40E0-B826-B0A9B95FA11D}">
  <a:tblStyle styleId="{210FF079-122B-40E0-B826-B0A9B95FA11D}" styleName="Table_0">
    <a:wholeTbl>
      <a:tcTxStyle b="off" i="off">
        <a:font>
          <a:latin typeface="Arial"/>
          <a:ea typeface="Arial"/>
          <a:cs typeface="Arial"/>
        </a:font>
        <a:srgbClr val="000000"/>
      </a:tcTxStyle>
    </a:wholeTbl>
    <a:band1H>
      <a:tcTxStyle b="off" i="off"/>
    </a:band1H>
    <a:band2H>
      <a:tcTxStyle b="off" i="off"/>
    </a:band2H>
    <a:band1V>
      <a:tcTxStyle b="off" i="off"/>
    </a:band1V>
    <a:band2V>
      <a:tcTxStyle b="off" i="off"/>
    </a:band2V>
    <a:lastCol>
      <a:tcTxStyle b="off" i="off"/>
    </a:lastCol>
    <a:firstCol>
      <a:tcTxStyle b="off" i="off"/>
    </a:firstCol>
    <a:lastRow>
      <a:tcTxStyle b="off" i="off"/>
    </a:lastRow>
    <a:seCell>
      <a:tcTxStyle b="off" i="off"/>
    </a:seCell>
    <a:swCell>
      <a:tcTxStyle b="off" i="off"/>
    </a:swCell>
    <a:firstRow>
      <a:tcTxStyle b="off" i="off"/>
    </a:firstRow>
    <a:neCell>
      <a:tcTxStyle b="off" i="off"/>
    </a:neCell>
    <a:nwCell>
      <a:tcTxStyle b="off" i="off"/>
    </a:nwCell>
  </a:tblStyle>
</a:tblStyleLst>
</file>

<file path=ppt/_rels/presentation.xml.rels><?xml version="1.0" encoding="UTF-8" standalone="yes"?><Relationships xmlns="http://schemas.openxmlformats.org/package/2006/relationships"><Relationship Id="rId1" Type="http://schemas.openxmlformats.org/officeDocument/2006/relationships/theme" Target="theme/theme2.xml"/><Relationship Id="rId2" Type="http://schemas.openxmlformats.org/officeDocument/2006/relationships/presProps" Target="presProps.xml"/><Relationship Id="rId3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2" Type="http://customschemas.google.com/relationships/presentationmetadata" Target="metadata"/><Relationship Id="rId9" Type="http://schemas.openxmlformats.org/officeDocument/2006/relationships/slide" Target="slides/slide4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9845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98450" lvl="2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98450" lvl="3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98450" lvl="4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98450" lvl="5" marL="2743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9845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98450" lvl="7" marL="3657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98450" lvl="8" marL="4114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82" name="Google Shape;82;p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88" name="Google Shape;88;p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94" name="Google Shape;94;p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03" name="Google Shape;103;p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g330775352c1_0_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9" name="Google Shape;109;g330775352c1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2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14" name="Google Shape;114;p6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Diapositiva de título" type="title">
  <p:cSld name="TITLE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9"/>
          <p:cNvSpPr txBox="1"/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" name="Google Shape;13;p9"/>
          <p:cNvSpPr txBox="1"/>
          <p:nvPr>
            <p:ph idx="1" type="subTitle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/>
        </p:txBody>
      </p:sp>
      <p:sp>
        <p:nvSpPr>
          <p:cNvPr id="14" name="Google Shape;14;p9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" name="Google Shape;15;p9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" name="Google Shape;16;p9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MX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ítulo y objetos" type="obj">
  <p:cSld name="OBJECT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10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10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0" name="Google Shape;20;p10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1" name="Google Shape;21;p10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2" name="Google Shape;22;p10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MX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ación" type="twoTxTwoObj">
  <p:cSld name="TWO_OBJECTS_WITH_TEXT">
    <p:spTree>
      <p:nvGrpSpPr>
        <p:cNvPr id="23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11"/>
          <p:cNvSpPr txBox="1"/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11"/>
          <p:cNvSpPr txBox="1"/>
          <p:nvPr>
            <p:ph idx="1" type="body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26" name="Google Shape;26;p11"/>
          <p:cNvSpPr txBox="1"/>
          <p:nvPr>
            <p:ph idx="2" type="body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7" name="Google Shape;27;p11"/>
          <p:cNvSpPr txBox="1"/>
          <p:nvPr>
            <p:ph idx="3" type="body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28" name="Google Shape;28;p11"/>
          <p:cNvSpPr txBox="1"/>
          <p:nvPr>
            <p:ph idx="4" type="body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9" name="Google Shape;29;p1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0" name="Google Shape;30;p1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1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MX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Encabezado de sección" type="secHead">
  <p:cSld name="SECTION_HEADER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12"/>
          <p:cNvSpPr txBox="1"/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4" name="Google Shape;34;p12"/>
          <p:cNvSpPr txBox="1"/>
          <p:nvPr>
            <p:ph idx="1" type="body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35" name="Google Shape;35;p1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6" name="Google Shape;36;p1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7" name="Google Shape;37;p1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MX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Dos objetos" type="twoObj">
  <p:cSld name="TWO_OBJECTS">
    <p:spTree>
      <p:nvGrpSpPr>
        <p:cNvPr id="38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39;p13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0" name="Google Shape;40;p13"/>
          <p:cNvSpPr txBox="1"/>
          <p:nvPr>
            <p:ph idx="1" type="body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1" name="Google Shape;41;p13"/>
          <p:cNvSpPr txBox="1"/>
          <p:nvPr>
            <p:ph idx="2" type="body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2" name="Google Shape;42;p13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3" name="Google Shape;43;p13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4" name="Google Shape;44;p13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MX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olo el título" type="titleOnly">
  <p:cSld name="TITLE_ONLY"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14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14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14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9" name="Google Shape;49;p14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MX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En blanco" type="blank">
  <p:cSld name="BLANK"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5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15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15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MX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ido con título" type="objTx">
  <p:cSld name="OBJECT_WITH_CAPTION_TEXT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16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16"/>
          <p:cNvSpPr txBox="1"/>
          <p:nvPr>
            <p:ph idx="1" type="body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indent="-3810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indent="-355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indent="-355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57" name="Google Shape;57;p16"/>
          <p:cNvSpPr txBox="1"/>
          <p:nvPr>
            <p:ph idx="2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58" name="Google Shape;58;p16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16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16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MX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Imagen con título" type="picTx">
  <p:cSld name="PICTURE_WITH_CAPTION_TEXT"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7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17"/>
          <p:cNvSpPr/>
          <p:nvPr>
            <p:ph idx="2" type="pic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7"/>
          <p:cNvSpPr txBox="1"/>
          <p:nvPr>
            <p:ph idx="1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65" name="Google Shape;65;p17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17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17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MX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ítulo y texto vertical" type="vertTx">
  <p:cSld name="VERTICAL_TEXT"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8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18"/>
          <p:cNvSpPr txBox="1"/>
          <p:nvPr>
            <p:ph idx="1" type="body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1" name="Google Shape;71;p18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18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18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MX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ítulo vertical y texto" type="vertTitleAndTx">
  <p:cSld name="VERTICAL_TITLE_AND_VERTICAL_TEXT"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9"/>
          <p:cNvSpPr txBox="1"/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" name="Google Shape;76;p19"/>
          <p:cNvSpPr txBox="1"/>
          <p:nvPr>
            <p:ph idx="1" type="body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7" name="Google Shape;77;p19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19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19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MX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8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" name="Google Shape;7;p8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p8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9" name="Google Shape;9;p8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" name="Google Shape;10;p8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MX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"/>
          <p:cNvSpPr txBox="1"/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</a:pPr>
            <a:r>
              <a:rPr lang="es-MX"/>
              <a:t>Nombre del proyecto</a:t>
            </a:r>
            <a:endParaRPr/>
          </a:p>
        </p:txBody>
      </p:sp>
      <p:sp>
        <p:nvSpPr>
          <p:cNvPr id="85" name="Google Shape;85;p1"/>
          <p:cNvSpPr txBox="1"/>
          <p:nvPr>
            <p:ph idx="1" type="subTitle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es-MX"/>
              <a:t>Fecha y lugar de realización.</a:t>
            </a:r>
            <a:endParaRPr/>
          </a:p>
          <a:p>
            <a:pPr indent="0" lvl="0" marL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es-MX"/>
              <a:t>Breve descripción del proyecto.</a:t>
            </a:r>
            <a:endParaRPr/>
          </a:p>
          <a:p>
            <a:pPr indent="0" lvl="0" marL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es-MX"/>
              <a:t>Monto solicitado </a:t>
            </a:r>
            <a:r>
              <a:rPr lang="es-MX"/>
              <a:t> 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9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2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s-MX"/>
              <a:t>Antecedentes</a:t>
            </a:r>
            <a:endParaRPr/>
          </a:p>
        </p:txBody>
      </p:sp>
      <p:sp>
        <p:nvSpPr>
          <p:cNvPr id="91" name="Google Shape;91;p2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lnSpcReduction="20000"/>
          </a:bodyPr>
          <a:lstStyle/>
          <a:p>
            <a:pPr indent="-228600" lvl="0" marL="2286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s-MX"/>
              <a:t>Describir si el proyecto se ha realizado en años anteriores.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s-MX"/>
              <a:t>Mencionar los resultados que se han alcanzado con la realización del proyecto en ediciones anteriores, destacando indicadores turísticos fundamentales, como, derrama económica generada, cuartos noche generados y número de asistentes, número de impactos, alcance, retorno de inversión en publicidad no pagada (ROI), etc. según corresponda a la naturaleza del proyecto.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s-MX"/>
              <a:t>Indicar si ha recibido apoyos de la SECTURI en ediciones anteriores. En caso de que sí se haya recibido apoyo favor de mencionar el monto, el año y el área de la que recibió el apoyo.</a:t>
            </a:r>
            <a:endParaRPr/>
          </a:p>
          <a:p>
            <a:pPr indent="-508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t/>
            </a:r>
            <a:endParaRPr/>
          </a:p>
          <a:p>
            <a:pPr indent="-508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3"/>
          <p:cNvSpPr txBox="1"/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s-MX"/>
              <a:t>Objetivos del proyecto</a:t>
            </a:r>
            <a:endParaRPr/>
          </a:p>
        </p:txBody>
      </p:sp>
      <p:sp>
        <p:nvSpPr>
          <p:cNvPr id="97" name="Google Shape;97;p3"/>
          <p:cNvSpPr txBox="1"/>
          <p:nvPr>
            <p:ph idx="1" type="body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es-MX"/>
              <a:t>Objetivo general</a:t>
            </a:r>
            <a:endParaRPr/>
          </a:p>
        </p:txBody>
      </p:sp>
      <p:sp>
        <p:nvSpPr>
          <p:cNvPr id="98" name="Google Shape;98;p3"/>
          <p:cNvSpPr txBox="1"/>
          <p:nvPr>
            <p:ph idx="2" type="body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228600" lvl="0" marL="2286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s-MX"/>
              <a:t>Describir la meta o finalidad que se espera de la realización del proyecto.</a:t>
            </a:r>
            <a:endParaRPr/>
          </a:p>
          <a:p>
            <a:pPr indent="-508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t/>
            </a:r>
            <a:endParaRPr/>
          </a:p>
        </p:txBody>
      </p:sp>
      <p:sp>
        <p:nvSpPr>
          <p:cNvPr id="99" name="Google Shape;99;p3"/>
          <p:cNvSpPr txBox="1"/>
          <p:nvPr>
            <p:ph idx="3" type="body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es-MX"/>
              <a:t>Justificación</a:t>
            </a:r>
            <a:endParaRPr/>
          </a:p>
        </p:txBody>
      </p:sp>
      <p:sp>
        <p:nvSpPr>
          <p:cNvPr id="100" name="Google Shape;100;p3"/>
          <p:cNvSpPr txBox="1"/>
          <p:nvPr>
            <p:ph idx="4" type="body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228600" lvl="0" marL="2286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s-MX"/>
              <a:t>Cómo abona la realización de este objetivo a la promoción y difusión turística del estado de Guanajuato.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4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4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s-MX"/>
              <a:t>Incorporación de la cadena de valor</a:t>
            </a:r>
            <a:endParaRPr/>
          </a:p>
        </p:txBody>
      </p:sp>
      <p:sp>
        <p:nvSpPr>
          <p:cNvPr id="106" name="Google Shape;106;p4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228600" lvl="0" marL="2286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s-MX"/>
              <a:t>Qué sectores participan en la realización del proyecto, a quiénes beneficia e impacta.</a:t>
            </a:r>
            <a:endParaRPr/>
          </a:p>
          <a:p>
            <a:pPr indent="-165100" lvl="0" marL="2286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s-MX"/>
              <a:t>Participación de la proveeduría local.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1" name="Google Shape;111;g330775352c1_0_0"/>
          <p:cNvGraphicFramePr/>
          <p:nvPr/>
        </p:nvGraphicFramePr>
        <p:xfrm>
          <a:off x="380100" y="278675"/>
          <a:ext cx="3000000" cy="3000000"/>
        </p:xfrm>
        <a:graphic>
          <a:graphicData uri="http://schemas.openxmlformats.org/drawingml/2006/table">
            <a:tbl>
              <a:tblPr>
                <a:noFill/>
                <a:tableStyleId>{210FF079-122B-40E0-B826-B0A9B95FA11D}</a:tableStyleId>
              </a:tblPr>
              <a:tblGrid>
                <a:gridCol w="1760975"/>
                <a:gridCol w="3322400"/>
                <a:gridCol w="1137900"/>
                <a:gridCol w="2479025"/>
                <a:gridCol w="2634050"/>
              </a:tblGrid>
              <a:tr h="471050">
                <a:tc gridSpan="5"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b="1" lang="es-MX" sz="1600" u="none" cap="none" strike="noStrike"/>
                        <a:t>Herramientas de Promoción: Proyección de resultados</a:t>
                      </a:r>
                      <a:endParaRPr b="1" sz="1600" u="none" cap="none" strike="noStrike"/>
                    </a:p>
                  </a:txBody>
                  <a:tcPr marT="91425" marB="91425" marR="91425" marL="91425" anchor="ctr">
                    <a:lnL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5"/>
                    </a:solidFill>
                  </a:tcPr>
                </a:tc>
                <a:tc hMerge="1"/>
                <a:tc hMerge="1"/>
                <a:tc hMerge="1"/>
                <a:tc hMerge="1"/>
              </a:tr>
              <a:tr h="647875">
                <a:tc rowSpan="4"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b="1" lang="es-MX" sz="1600" u="none" cap="none" strike="noStrike"/>
                        <a:t>Campañas </a:t>
                      </a:r>
                      <a:endParaRPr b="1" sz="1600" u="none" cap="none" strike="noStrike"/>
                    </a:p>
                  </a:txBody>
                  <a:tcPr marT="91425" marB="91425" marR="91425" marL="91425" anchor="ctr">
                    <a:lnL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A4C2F4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b="1" lang="es-MX" sz="1600" u="none" cap="none" strike="noStrike"/>
                        <a:t>Cobertura</a:t>
                      </a:r>
                      <a:endParaRPr b="1" sz="16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b="1" lang="es-MX" sz="1600" u="none" cap="none" strike="noStrike"/>
                        <a:t>(Regional, Nacional o internacional)</a:t>
                      </a:r>
                      <a:endParaRPr b="1" sz="1600" u="none" cap="none" strike="noStrike"/>
                    </a:p>
                  </a:txBody>
                  <a:tcPr marT="91425" marB="91425" marR="91425" marL="91425" anchor="ctr">
                    <a:lnL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A4C2F4"/>
                    </a:solidFill>
                  </a:tcPr>
                </a:tc>
                <a:tc gridSpan="3"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t/>
                      </a:r>
                      <a:endParaRPr sz="1400" u="none" cap="none" strike="noStrike"/>
                    </a:p>
                  </a:txBody>
                  <a:tcPr marT="91425" marB="91425" marR="91425" marL="91425" anchor="ctr">
                    <a:lnL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 hMerge="1"/>
                <a:tc hMerge="1"/>
              </a:tr>
              <a:tr h="544000">
                <a:tc vMerge="1"/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b="1" lang="es-MX" sz="1600" u="none" cap="none" strike="noStrike"/>
                        <a:t>Impactos en medios tradicionales</a:t>
                      </a:r>
                      <a:endParaRPr b="1" sz="16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b="1" lang="es-MX" sz="1600" u="none" cap="none" strike="noStrike"/>
                        <a:t>(Prensa, Radio, TV y Banners en Internet)</a:t>
                      </a:r>
                      <a:endParaRPr b="1" sz="1600" u="none" cap="none" strike="noStrike"/>
                    </a:p>
                  </a:txBody>
                  <a:tcPr marT="91425" marB="91425" marR="91425" marL="91425" anchor="ctr">
                    <a:lnL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A4C2F4"/>
                    </a:solidFill>
                  </a:tcPr>
                </a:tc>
                <a:tc gridSpan="3"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t/>
                      </a:r>
                      <a:endParaRPr sz="1400" u="none" cap="none" strike="noStrike"/>
                    </a:p>
                  </a:txBody>
                  <a:tcPr marT="91425" marB="91425" marR="91425" marL="91425" anchor="ctr">
                    <a:lnL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 hMerge="1"/>
                <a:tc hMerge="1"/>
              </a:tr>
              <a:tr h="475600">
                <a:tc vMerge="1"/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b="1" lang="es-MX" sz="1600" u="none" cap="none" strike="noStrike"/>
                        <a:t>Impactos en medios complementarios</a:t>
                      </a:r>
                      <a:endParaRPr b="1" sz="16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b="1" lang="es-MX" sz="1600" u="none" cap="none" strike="noStrike"/>
                        <a:t>(Espectaculares, medallones, pantallas digitales, muppis)</a:t>
                      </a:r>
                      <a:endParaRPr b="1" sz="1600" u="none" cap="none" strike="noStrike"/>
                    </a:p>
                  </a:txBody>
                  <a:tcPr marT="91425" marB="91425" marR="91425" marL="91425" anchor="ctr">
                    <a:lnL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A4C2F4"/>
                    </a:solidFill>
                  </a:tcPr>
                </a:tc>
                <a:tc gridSpan="3"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t/>
                      </a:r>
                      <a:endParaRPr sz="1400" u="none" cap="none" strike="noStrike"/>
                    </a:p>
                  </a:txBody>
                  <a:tcPr marT="91425" marB="91425" marR="91425" marL="91425" anchor="ctr">
                    <a:lnL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 hMerge="1"/>
                <a:tc hMerge="1"/>
              </a:tr>
              <a:tr h="542675">
                <a:tc vMerge="1"/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b="1" lang="es-MX" sz="1600" u="none" cap="none" strike="noStrike"/>
                        <a:t>Periodo de difusión</a:t>
                      </a:r>
                      <a:endParaRPr b="1" sz="1600" u="none" cap="none" strike="noStrike"/>
                    </a:p>
                  </a:txBody>
                  <a:tcPr marT="91425" marB="91425" marR="91425" marL="91425" anchor="ctr">
                    <a:lnL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A4C2F4"/>
                    </a:solidFill>
                  </a:tcPr>
                </a:tc>
                <a:tc gridSpan="3"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t/>
                      </a:r>
                      <a:endParaRPr sz="1400" u="none" cap="none" strike="noStrike"/>
                    </a:p>
                  </a:txBody>
                  <a:tcPr marT="91425" marB="91425" marR="91425" marL="91425" anchor="ctr">
                    <a:lnL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 hMerge="1"/>
                <a:tc hMerge="1"/>
              </a:tr>
              <a:tr h="568375">
                <a:tc rowSpan="2"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b="1" lang="es-MX" sz="1600" u="none" cap="none" strike="noStrike"/>
                        <a:t>Herramientas promocionales</a:t>
                      </a:r>
                      <a:endParaRPr b="1" sz="1600" u="none" cap="none" strike="noStrike"/>
                    </a:p>
                  </a:txBody>
                  <a:tcPr marT="91425" marB="91425" marR="91425" marL="91425" anchor="ctr">
                    <a:lnL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A4C2F4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b="1" lang="es-MX" sz="1600" u="none" cap="none" strike="noStrike"/>
                        <a:t>Tipo de herramienta</a:t>
                      </a:r>
                      <a:endParaRPr b="1" sz="16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b="1" lang="es-MX" sz="1600" u="none" cap="none" strike="noStrike"/>
                        <a:t>(Impresiones, levantamiento de imagen o video, souvenirs)</a:t>
                      </a:r>
                      <a:endParaRPr b="1" sz="1600" u="none" cap="none" strike="noStrike"/>
                    </a:p>
                  </a:txBody>
                  <a:tcPr marT="91425" marB="91425" marR="91425" marL="91425" anchor="ctr">
                    <a:lnL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A4C2F4"/>
                    </a:solidFill>
                  </a:tcPr>
                </a:tc>
                <a:tc gridSpan="3"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s-MX" sz="1600" u="none" cap="none" strike="noStrike"/>
                        <a:t> </a:t>
                      </a:r>
                      <a:endParaRPr sz="16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s-MX" sz="1600" u="none" cap="none" strike="noStrike"/>
                        <a:t> </a:t>
                      </a:r>
                      <a:endParaRPr sz="16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s-MX" sz="1600" u="none" cap="none" strike="noStrike"/>
                        <a:t> </a:t>
                      </a:r>
                      <a:endParaRPr sz="1600" u="none" cap="none" strike="noStrike"/>
                    </a:p>
                  </a:txBody>
                  <a:tcPr marT="91425" marB="91425" marR="91425" marL="91425" anchor="ctr">
                    <a:lnL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noFill/>
                  </a:tcPr>
                </a:tc>
                <a:tc hMerge="1"/>
                <a:tc hMerge="1"/>
              </a:tr>
              <a:tr h="702525">
                <a:tc vMerge="1"/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b="1" lang="es-MX" sz="1600" u="none" cap="none" strike="noStrike"/>
                        <a:t># de souvenirs, tiraje de impresos, # de levantamientos de imagen o videos producidos</a:t>
                      </a:r>
                      <a:endParaRPr b="1" sz="1600" u="none" cap="none" strike="noStrike"/>
                    </a:p>
                  </a:txBody>
                  <a:tcPr marT="91425" marB="91425" marR="91425" marL="91425" anchor="ctr">
                    <a:lnL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A4C2F4"/>
                    </a:solidFill>
                  </a:tcPr>
                </a:tc>
                <a:tc gridSpan="3"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t/>
                      </a:r>
                      <a:endParaRPr sz="1600" u="none" cap="none" strike="noStrike"/>
                    </a:p>
                  </a:txBody>
                  <a:tcPr marT="91425" marB="91425" marR="91425" marL="91425" anchor="ctr">
                    <a:lnL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accent5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noFill/>
                  </a:tcPr>
                </a:tc>
                <a:tc hMerge="1"/>
                <a:tc hMerge="1"/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5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6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s-MX"/>
              <a:t>Plan de medios</a:t>
            </a:r>
            <a:endParaRPr/>
          </a:p>
        </p:txBody>
      </p:sp>
      <p:sp>
        <p:nvSpPr>
          <p:cNvPr id="117" name="Google Shape;117;p6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228600" lvl="0" marL="2286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s-MX"/>
              <a:t>Cómo va a promover el proyecto, desglosar por medio, tipo de publicidad, periodo de difusión, costo y alcance (local, estatal, nacional e internacional) por cada medio.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s-MX"/>
              <a:t>ROI. Retorno de inversión.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Tema de Offic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2025-02-07T22:01:54Z</dcterms:created>
  <dc:creator>MARÍA GUADALUPE MELESIO CENTENO</dc:creator>
</cp:coreProperties>
</file>