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gZja8NIjzJZY01U1yTSff27xPl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F43875A-5EB5-4754-B352-AAC59D4794AC}">
  <a:tblStyle styleId="{5F43875A-5EB5-4754-B352-AAC59D4794A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30775352c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g330775352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6" name="Google Shape;26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8" name="Google Shape;28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s-MX"/>
              <a:t>Nombre del proyecto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Fecha y lugar de realización.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Breve descripción del proyecto.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Monto solicitado</a:t>
            </a:r>
            <a:r>
              <a:rPr lang="es-MX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Antecedentes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si el proyecto se ha realizado en años anteriores.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Mencionar los resultados que se han alcanzado con la realización del proyecto en ediciones anteriores, destacando indicadores turísticos fundamentales, como, derrama económica generada, cuartos noche generados y número de asistentes, número de impactos, alcance, retorno de inversión en publicidad no pagada (ROI), etc. según corresponda a la naturaleza del proyecto.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Indicar si ha recibido apoyos de la SECTURI en ediciones anteriores. En caso de que sí se haya recibido apoyo favor de mencionar el monto, el año y el área de la que recibió el apoyo.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Objetivos del proyecto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Objetivo general</a:t>
            </a:r>
            <a:endParaRPr/>
          </a:p>
        </p:txBody>
      </p:sp>
      <p:sp>
        <p:nvSpPr>
          <p:cNvPr id="98" name="Google Shape;98;p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la meta o finalidad que se espera de la realización del proyecto.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9" name="Google Shape;99;p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Justificación</a:t>
            </a:r>
            <a:endParaRPr/>
          </a:p>
        </p:txBody>
      </p:sp>
      <p:sp>
        <p:nvSpPr>
          <p:cNvPr id="100" name="Google Shape;100;p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abona la realización de este objetivo a la promoción y difusión turística del estado de Guanajuato.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Incorporación de la cadena de valor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Qué sectores participan en la realización del proyecto, a quiénes beneficia e impacta.</a:t>
            </a:r>
            <a:endParaRPr/>
          </a:p>
          <a:p>
            <a:pPr indent="-1651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MX"/>
              <a:t>Participación de la proveeduría local.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Google Shape;111;g330775352c1_0_0"/>
          <p:cNvGraphicFramePr/>
          <p:nvPr/>
        </p:nvGraphicFramePr>
        <p:xfrm>
          <a:off x="400450" y="20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{5F43875A-5EB5-4754-B352-AAC59D4794AC}</a:tableStyleId>
              </a:tblPr>
              <a:tblGrid>
                <a:gridCol w="2636650"/>
                <a:gridCol w="2511125"/>
                <a:gridCol w="2861100"/>
                <a:gridCol w="3040050"/>
              </a:tblGrid>
              <a:tr h="4710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Alianzas estratégicas: Proyección de resultados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 hMerge="1"/>
                <a:tc hMerge="1"/>
                <a:tc hMerge="1"/>
              </a:tr>
              <a:tr h="800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s-MX" sz="1800" u="none" cap="none" strike="noStrike"/>
                        <a:t>Tipo de socio</a:t>
                      </a:r>
                      <a:endParaRPr b="1" sz="1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MX" sz="1400" u="none" cap="none" strike="noStrike"/>
                        <a:t>(Aerolínea, OTA, Mayorista, transportadora terrestre</a:t>
                      </a:r>
                      <a:r>
                        <a:rPr b="1" lang="es-MX" sz="1400" u="none" cap="none" strike="noStrike"/>
                        <a:t>)</a:t>
                      </a:r>
                      <a:endParaRPr b="1" sz="14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Monto de inversión del socio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29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ROI Retorno de inversión en publicidad no pagada. 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Derrama económica</a:t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Proyectada*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6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Alcances, número de visualizaciones.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Cuartos noche</a:t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proyectados*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3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Número de personas turistas*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Empleos directos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Número de paquetes*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Empleos indirectos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515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s-MX" sz="1800" u="none" cap="none" strike="noStrike"/>
                        <a:t>Alcance</a:t>
                      </a:r>
                      <a:endParaRPr b="1" sz="18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>
                          <a:solidFill>
                            <a:schemeClr val="dk1"/>
                          </a:solidFill>
                        </a:rPr>
                        <a:t>Nacional </a:t>
                      </a:r>
                      <a:r>
                        <a:rPr lang="es-MX" sz="1400" u="none" cap="none" strike="noStrike">
                          <a:solidFill>
                            <a:schemeClr val="dk1"/>
                          </a:solidFill>
                        </a:rPr>
                        <a:t>(Mencionar estados)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5516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>
                          <a:solidFill>
                            <a:schemeClr val="dk1"/>
                          </a:solidFill>
                        </a:rPr>
                        <a:t>Internacional </a:t>
                      </a:r>
                      <a:r>
                        <a:rPr lang="es-MX" sz="1400" u="none" cap="none" strike="noStrike">
                          <a:solidFill>
                            <a:schemeClr val="dk1"/>
                          </a:solidFill>
                        </a:rPr>
                        <a:t>(Mencionar países)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112" name="Google Shape;112;g330775352c1_0_0"/>
          <p:cNvSpPr txBox="1"/>
          <p:nvPr>
            <p:ph idx="4294967295" type="body"/>
          </p:nvPr>
        </p:nvSpPr>
        <p:spPr>
          <a:xfrm>
            <a:off x="248050" y="5892375"/>
            <a:ext cx="6443100" cy="49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7747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s-MX" sz="1800"/>
              <a:t>* En caso de aplicar</a:t>
            </a:r>
            <a:endParaRPr b="1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Plan de medios</a:t>
            </a:r>
            <a:endParaRPr/>
          </a:p>
        </p:txBody>
      </p:sp>
      <p:sp>
        <p:nvSpPr>
          <p:cNvPr id="118" name="Google Shape;118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va a promover el proyecto, desglosar por medio, tipo de publicidad, periodo de difusión, costo y alcance (local, estatal, nacional e internacional) por cada medio.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ROI. Retorno de inversión.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2025-02-07T22:01:54Z</dcterms:created>
  <dc:creator>MARÍA GUADALUPE MELESIO CENTENO</dc:creator>
</cp:coreProperties>
</file>